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handoutMasterIdLst>
    <p:handoutMasterId r:id="rId7"/>
  </p:handoutMasterIdLst>
  <p:sldIdLst>
    <p:sldId id="150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66" d="100"/>
          <a:sy n="66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548642"/>
            <a:ext cx="7478991" cy="3635797"/>
          </a:xfrm>
        </p:spPr>
        <p:txBody>
          <a:bodyPr anchor="t">
            <a:normAutofit/>
          </a:bodyPr>
          <a:lstStyle>
            <a:lvl1pPr algn="l">
              <a:defRPr sz="7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73553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96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161288"/>
            <a:ext cx="4663440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9048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2825496"/>
            <a:ext cx="4663440" cy="333756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571500" indent="-342900">
              <a:buFont typeface="+mj-lt"/>
              <a:buAutoNum type="arabicPeriod"/>
              <a:defRPr sz="1800"/>
            </a:lvl2pPr>
            <a:lvl3pPr marL="800100" indent="-342900">
              <a:buFont typeface="+mj-lt"/>
              <a:buAutoNum type="arabicPeriod"/>
              <a:defRPr sz="1600"/>
            </a:lvl3pPr>
            <a:lvl4pPr marL="1028700" indent="-342900">
              <a:buFont typeface="+mj-lt"/>
              <a:buAutoNum type="arabicPeriod"/>
              <a:defRPr sz="1400"/>
            </a:lvl4pPr>
            <a:lvl5pPr>
              <a:buFont typeface="+mj-lt"/>
              <a:buAutoNum type="arabicPeriod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7999" y="6453002"/>
            <a:ext cx="1996689" cy="365125"/>
          </a:xfrm>
        </p:spPr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526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651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030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385975"/>
            <a:ext cx="4325112" cy="2454796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41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564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8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711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6122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8937" y="548640"/>
            <a:ext cx="6093225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538937" y="1828800"/>
            <a:ext cx="6071616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538937" y="6453002"/>
            <a:ext cx="3337584" cy="365125"/>
          </a:xfrm>
        </p:spPr>
        <p:txBody>
          <a:bodyPr/>
          <a:lstStyle/>
          <a:p>
            <a:fld id="{8FACD271-2BB0-4C13-9E3A-50B90F57CA5B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4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008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368" y="4617138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954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950591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706232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47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5736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45736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745736" y="6453002"/>
            <a:ext cx="3494314" cy="365125"/>
          </a:xfrm>
        </p:spPr>
        <p:txBody>
          <a:bodyPr/>
          <a:lstStyle/>
          <a:p>
            <a:fld id="{1A5F77D0-C28E-4573-88F0-0A30FF9888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171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285799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041440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197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3745" y="6453002"/>
            <a:ext cx="1622776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3447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1D22668-A3AE-429F-A351-A1583BA9079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00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04491" y="6453002"/>
            <a:ext cx="177202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159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2031073" cy="365125"/>
          </a:xfrm>
        </p:spPr>
        <p:txBody>
          <a:bodyPr/>
          <a:lstStyle/>
          <a:p>
            <a:fld id="{46C70014-48FC-4647-9615-BBD39F98887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68233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23874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2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12663" y="6453002"/>
            <a:ext cx="922372" cy="365125"/>
          </a:xfrm>
        </p:spPr>
        <p:txBody>
          <a:bodyPr/>
          <a:lstStyle/>
          <a:p>
            <a:fld id="{C089F4EF-3CDF-46D7-ADF4-3A52C84FD8B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9135035" y="6453002"/>
            <a:ext cx="254689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82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1067625" cy="365125"/>
          </a:xfrm>
        </p:spPr>
        <p:txBody>
          <a:bodyPr/>
          <a:lstStyle/>
          <a:p>
            <a:fld id="{E635C43F-DBB1-4D83-B442-E1529AA900C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4785" y="6453002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0426" y="6453002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53323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43102" y="6453002"/>
            <a:ext cx="100365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346761" y="6453002"/>
            <a:ext cx="233516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734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495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28600" indent="0">
              <a:buFont typeface="Arial" panose="020B0604020202020204" pitchFamily="34" charset="0"/>
              <a:buNone/>
              <a:defRPr sz="1400"/>
            </a:lvl2pPr>
            <a:lvl3pPr marL="457200" indent="0">
              <a:buFont typeface="Arial" panose="020B0604020202020204" pitchFamily="34" charset="0"/>
              <a:buNone/>
              <a:defRPr sz="1200"/>
            </a:lvl3pPr>
            <a:lvl4pPr marL="685800" indent="0">
              <a:buFont typeface="Arial" panose="020B0604020202020204" pitchFamily="34" charset="0"/>
              <a:buNone/>
              <a:defRPr sz="1100"/>
            </a:lvl4pPr>
            <a:lvl5pPr marL="914400" indent="0"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888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192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810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172200" cy="4425696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790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8" y="2290890"/>
            <a:ext cx="4672584" cy="4041648"/>
          </a:xfrm>
          <a:blipFill dpi="0" rotWithShape="1">
            <a:blip r:embed="rId2" cstate="print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601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521" y="2295144"/>
            <a:ext cx="3490176" cy="4041648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077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1082649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718304"/>
            <a:ext cx="5897880" cy="1353312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8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76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3814EA-F598-EBFD-83D1-6782D7CBB5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3EFCC7-B7E8-4ABE-BBCB-C75FD27800C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96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8313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8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4972" y="5428752"/>
            <a:ext cx="9043508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56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E66BBE-3119-84C9-214F-FCCB3DF5A6F1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55064" y="5349240"/>
            <a:ext cx="9043416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47CA6-BC1D-429A-A289-4E939E4955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32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marL="137160" indent="-137160" algn="l">
              <a:lnSpc>
                <a:spcPct val="100000"/>
              </a:lnSpc>
              <a:defRPr sz="4400" b="0"/>
            </a:lvl1pPr>
          </a:lstStyle>
          <a:p>
            <a:r>
              <a:rPr lang="en-US" dirty="0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6651" y="5669280"/>
            <a:ext cx="8807117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02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5B10-D26A-480A-9509-A9831C5E60D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0834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581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E5040-F7E0-40EC-B8E9-CED28200FAA3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96913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174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B3EA1-DD0C-4B8D-8364-52024B4530F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5990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16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987AA-E4E6-4FC1-BAD8-09A952212C58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168895" y="6453002"/>
            <a:ext cx="170762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751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CF65F-0E21-48DE-8D75-4BF66A547E8E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31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6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37160" y="6453002"/>
            <a:ext cx="1951777" cy="365125"/>
          </a:xfrm>
        </p:spPr>
        <p:txBody>
          <a:bodyPr/>
          <a:lstStyle/>
          <a:p>
            <a:fld id="{1FE1A989-42EF-40B2-87AB-6941C231CD4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088937" y="6453002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44578" y="6453002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067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8095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2A7A0-B9EE-41A8-8016-28E5803F20B2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79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467558" cy="155448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467558" cy="3689909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/>
            </a:lvl1pPr>
            <a:lvl2pPr marL="685800" indent="-457200">
              <a:buFont typeface="+mj-lt"/>
              <a:buAutoNum type="arabicPeriod"/>
              <a:defRPr sz="2000"/>
            </a:lvl2pPr>
            <a:lvl3pPr marL="800100" indent="-342900">
              <a:buFont typeface="+mj-lt"/>
              <a:buAutoNum type="arabicPeriod"/>
              <a:defRPr sz="1800"/>
            </a:lvl3pPr>
            <a:lvl4pPr marL="1028700" indent="-342900">
              <a:buFont typeface="+mj-lt"/>
              <a:buAutoNum type="arabicPeriod"/>
              <a:defRPr sz="1600"/>
            </a:lvl4pPr>
            <a:lvl5pPr marL="12573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D291CE83-67BA-4B15-B48A-7DC5C0636664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28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5" r:id="rId2"/>
    <p:sldLayoutId id="2147483661" r:id="rId3"/>
    <p:sldLayoutId id="2147483712" r:id="rId4"/>
    <p:sldLayoutId id="2147483698" r:id="rId5"/>
    <p:sldLayoutId id="2147483728" r:id="rId6"/>
    <p:sldLayoutId id="2147483735" r:id="rId7"/>
    <p:sldLayoutId id="2147483758" r:id="rId8"/>
    <p:sldLayoutId id="2147483710" r:id="rId9"/>
    <p:sldLayoutId id="2147483755" r:id="rId10"/>
    <p:sldLayoutId id="2147483713" r:id="rId11"/>
    <p:sldLayoutId id="2147483729" r:id="rId12"/>
    <p:sldLayoutId id="2147483662" r:id="rId13"/>
    <p:sldLayoutId id="2147483679" r:id="rId14"/>
    <p:sldLayoutId id="2147483680" r:id="rId15"/>
    <p:sldLayoutId id="2147483681" r:id="rId16"/>
    <p:sldLayoutId id="2147483682" r:id="rId17"/>
    <p:sldLayoutId id="2147483706" r:id="rId18"/>
    <p:sldLayoutId id="2147483689" r:id="rId19"/>
    <p:sldLayoutId id="2147483690" r:id="rId20"/>
    <p:sldLayoutId id="2147483707" r:id="rId21"/>
    <p:sldLayoutId id="2147483708" r:id="rId22"/>
    <p:sldLayoutId id="2147483692" r:id="rId23"/>
    <p:sldLayoutId id="2147483691" r:id="rId24"/>
    <p:sldLayoutId id="2147483732" r:id="rId25"/>
    <p:sldLayoutId id="2147483733" r:id="rId26"/>
    <p:sldLayoutId id="2147483731" r:id="rId27"/>
    <p:sldLayoutId id="2147483730" r:id="rId28"/>
    <p:sldLayoutId id="2147483694" r:id="rId29"/>
    <p:sldLayoutId id="2147483726" r:id="rId30"/>
    <p:sldLayoutId id="2147483693" r:id="rId31"/>
    <p:sldLayoutId id="2147483711" r:id="rId32"/>
    <p:sldLayoutId id="2147483672" r:id="rId33"/>
    <p:sldLayoutId id="2147483673" r:id="rId34"/>
    <p:sldLayoutId id="2147483696" r:id="rId35"/>
    <p:sldLayoutId id="2147483752" r:id="rId36"/>
    <p:sldLayoutId id="2147483754" r:id="rId37"/>
    <p:sldLayoutId id="2147483753" r:id="rId38"/>
    <p:sldLayoutId id="2147483750" r:id="rId39"/>
    <p:sldLayoutId id="2147483742" r:id="rId40"/>
    <p:sldLayoutId id="2147483743" r:id="rId41"/>
    <p:sldLayoutId id="2147483740" r:id="rId42"/>
    <p:sldLayoutId id="2147483664" r:id="rId43"/>
    <p:sldLayoutId id="2147483665" r:id="rId44"/>
    <p:sldLayoutId id="2147483666" r:id="rId45"/>
    <p:sldLayoutId id="2147483667" r:id="rId46"/>
    <p:sldLayoutId id="2147483668" r:id="rId47"/>
    <p:sldLayoutId id="2147483669" r:id="rId48"/>
    <p:sldLayoutId id="2147483685" r:id="rId49"/>
    <p:sldLayoutId id="2147483687" r:id="rId5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44A5-0283-F980-85F3-EE51746FC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900">
                <a:solidFill>
                  <a:srgbClr val="000000"/>
                </a:solidFill>
                <a:latin typeface="Neue Haas Grotesk Text Pro" panose="020B0504020202020204" pitchFamily="34" charset="0"/>
              </a:rPr>
              <a:t>Fundamentals of Linear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85359-5FD3-D5C8-1467-F7082543AA4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6513740" cy="498348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Linear algebra is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essential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in many fields of science and engineering. It focuses on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vector spaces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,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linear transformations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, and systems of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linear equations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. The concept of a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matrix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plays a central role in expressing and solving such systems. Moreover,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eigenvalues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and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eigenvectors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are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key tools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in areas such as machine learning, physics, and data compression.</a:t>
            </a:r>
          </a:p>
          <a:p>
            <a:pPr>
              <a:buNone/>
            </a:pP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In practice, the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invertibility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of a matrix determines whether a system of equations has a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unique solution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. When the </a:t>
            </a:r>
            <a:r>
              <a:rPr lang="en-US" i="1">
                <a:solidFill>
                  <a:srgbClr val="000000"/>
                </a:solidFill>
                <a:latin typeface="Neue Haas Grotesk Text Pro" panose="020B0504020202020204" pitchFamily="34" charset="0"/>
              </a:rPr>
              <a:t>determinant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 is zero, the matrix is </a:t>
            </a:r>
            <a:r>
              <a:rPr lang="en-US" b="1">
                <a:solidFill>
                  <a:srgbClr val="000000"/>
                </a:solidFill>
                <a:latin typeface="Neue Haas Grotesk Text Pro" panose="020B0504020202020204" pitchFamily="34" charset="0"/>
              </a:rPr>
              <a:t>singular</a:t>
            </a:r>
            <a:r>
              <a:rPr lang="en-US">
                <a:solidFill>
                  <a:srgbClr val="000000"/>
                </a:solidFill>
                <a:latin typeface="Neue Haas Grotesk Text Pro" panose="020B0504020202020204" pitchFamily="34" charset="0"/>
              </a:rPr>
              <a:t>, and no unique solution exists.</a:t>
            </a:r>
          </a:p>
        </p:txBody>
      </p:sp>
      <p:pic>
        <p:nvPicPr>
          <p:cNvPr id="5" name="Picture Placeholder 4" descr="A person standing in an office">
            <a:extLst>
              <a:ext uri="{FF2B5EF4-FFF2-40B4-BE49-F238E27FC236}">
                <a16:creationId xmlns:a16="http://schemas.microsoft.com/office/drawing/2014/main" id="{2E5B50B9-E58D-93E5-6072-B20B89B7A7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263"/>
          <a:stretch/>
        </p:blipFill>
        <p:spPr>
          <a:xfrm>
            <a:off x="7769253" y="0"/>
            <a:ext cx="44227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50045"/>
      </p:ext>
    </p:extLst>
  </p:cSld>
  <p:clrMapOvr>
    <a:masterClrMapping/>
  </p:clrMapOvr>
</p:sld>
</file>

<file path=ppt/theme/theme1.xml><?xml version="1.0" encoding="utf-8"?>
<a:theme xmlns:a="http://schemas.openxmlformats.org/drawingml/2006/main" name="Helena">
  <a:themeElements>
    <a:clrScheme name="Helen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lena_win32_DN_V3" id="{9F427321-9060-43C1-8B15-4D38A9FA231C}" vid="{F91C65FD-DCCD-4832-9662-5F5E106155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F10C717-93EF-4D86-BF6E-244725B73F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29CA71-ACFA-46CC-8E61-4A5AB670DDE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9F7478-D48A-4FC3-A70B-05B7042780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Words>104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Arial</vt:lpstr>
      <vt:lpstr>Neue Haas Grotesk Text Pro</vt:lpstr>
      <vt:lpstr>Helena</vt:lpstr>
      <vt:lpstr>Fundamentals of Linear Algebra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2</cp:revision>
  <dcterms:created xsi:type="dcterms:W3CDTF">2024-06-26T20:20:27Z</dcterms:created>
  <dcterms:modified xsi:type="dcterms:W3CDTF">2025-05-10T07:00:06Z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